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379" r:id="rId2"/>
    <p:sldId id="380" r:id="rId3"/>
    <p:sldId id="398" r:id="rId4"/>
    <p:sldId id="428" r:id="rId5"/>
    <p:sldId id="430" r:id="rId6"/>
    <p:sldId id="462" r:id="rId7"/>
    <p:sldId id="431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399" r:id="rId17"/>
    <p:sldId id="449" r:id="rId18"/>
    <p:sldId id="440" r:id="rId19"/>
    <p:sldId id="441" r:id="rId20"/>
    <p:sldId id="442" r:id="rId21"/>
    <p:sldId id="443" r:id="rId22"/>
    <p:sldId id="444" r:id="rId23"/>
    <p:sldId id="451" r:id="rId24"/>
    <p:sldId id="445" r:id="rId25"/>
    <p:sldId id="446" r:id="rId26"/>
    <p:sldId id="447" r:id="rId27"/>
    <p:sldId id="448" r:id="rId28"/>
    <p:sldId id="458" r:id="rId29"/>
    <p:sldId id="459" r:id="rId30"/>
    <p:sldId id="461" r:id="rId31"/>
    <p:sldId id="454" r:id="rId32"/>
    <p:sldId id="455" r:id="rId33"/>
    <p:sldId id="460" r:id="rId34"/>
    <p:sldId id="456" r:id="rId35"/>
    <p:sldId id="457" r:id="rId36"/>
  </p:sldIdLst>
  <p:sldSz cx="12192000" cy="6858000"/>
  <p:notesSz cx="6858000" cy="9144000"/>
  <p:embeddedFontLst>
    <p:embeddedFont>
      <p:font typeface="맑은 고딕" pitchFamily="50" charset="-127"/>
      <p:regular r:id="rId37"/>
      <p:bold r:id="rId38"/>
    </p:embeddedFont>
    <p:embeddedFont>
      <p:font typeface="a로케트" pitchFamily="18" charset="-127"/>
      <p:regular r:id="rId39"/>
    </p:embeddedFont>
    <p:embeddedFont>
      <p:font typeface="a타임머신" pitchFamily="18" charset="-127"/>
      <p:regular r:id="rId40"/>
    </p:embeddedFont>
    <p:embeddedFont>
      <p:font typeface="a옛날사진관5" pitchFamily="18" charset="-127"/>
      <p:regular r:id="rId41"/>
    </p:embeddedFont>
    <p:embeddedFont>
      <p:font typeface="a시월구일2" pitchFamily="18" charset="-127"/>
      <p:regular r:id="rId42"/>
    </p:embeddedFont>
    <p:embeddedFont>
      <p:font typeface="a시월구일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FFE1BB"/>
    <a:srgbClr val="E27D45"/>
    <a:srgbClr val="854311"/>
    <a:srgbClr val="5C2E0C"/>
    <a:srgbClr val="773C0F"/>
    <a:srgbClr val="904812"/>
    <a:srgbClr val="89A6C8"/>
    <a:srgbClr val="B6CDEF"/>
    <a:srgbClr val="9DB4D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8" autoAdjust="0"/>
    <p:restoredTop sz="94660"/>
  </p:normalViewPr>
  <p:slideViewPr>
    <p:cSldViewPr snapToGrid="0">
      <p:cViewPr>
        <p:scale>
          <a:sx n="75" d="100"/>
          <a:sy n="75" d="100"/>
        </p:scale>
        <p:origin x="-1013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838925" y="239409"/>
            <a:ext cx="10042435" cy="5765151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99018" y="6413043"/>
            <a:ext cx="204459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  <a:cs typeface="Aharoni" panose="02010803020104030203" pitchFamily="2" charset="-79"/>
              </a:rPr>
              <a:t>컴퓨터 구조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30" name="그림 29" descr="윈도우창_메모창_메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0850" y="556290"/>
            <a:ext cx="1612699" cy="4825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13034" y="1121979"/>
            <a:ext cx="8894212" cy="425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20194111 </a:t>
            </a:r>
            <a:r>
              <a:rPr lang="ko-KR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 </a:t>
            </a:r>
          </a:p>
          <a:p>
            <a:pPr lvl="0" algn="ctr" latinLnBrk="0">
              <a:defRPr/>
            </a:pPr>
            <a:r>
              <a:rPr lang="en-US" altLang="ko-KR" sz="9600" b="1" kern="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로케트" pitchFamily="18" charset="-127"/>
                <a:ea typeface="a로케트" pitchFamily="18" charset="-127"/>
              </a:rPr>
              <a:t>3</a:t>
            </a:r>
            <a:r>
              <a:rPr lang="ko-KR" altLang="en-US" sz="9600" b="1" kern="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로케트" pitchFamily="18" charset="-127"/>
                <a:ea typeface="a로케트" pitchFamily="18" charset="-127"/>
              </a:rPr>
              <a:t>장 과제</a:t>
            </a:r>
            <a:endParaRPr lang="en-US" altLang="ko-KR" sz="4000" b="1" kern="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로케트" pitchFamily="18" charset="-127"/>
                <a:ea typeface="a로케트" pitchFamily="18" charset="-127"/>
              </a:rPr>
              <a:t>3-6</a:t>
            </a:r>
            <a:endParaRPr lang="ko-KR" altLang="en-US" sz="19900" kern="0" dirty="0">
              <a:solidFill>
                <a:schemeClr val="tx1">
                  <a:lumMod val="50000"/>
                  <a:lumOff val="50000"/>
                </a:schemeClr>
              </a:solidFill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791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fif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-conversion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absdiff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함수를 아래와 같이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-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 -g –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fif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-conversion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옵션으로 컴파일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3018" y="3150870"/>
            <a:ext cx="69437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fif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-conversion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&gt;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8309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 = 10)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옮긴다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y = 7)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뺀 후 결괏값을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6960" y="62382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r="53176"/>
          <a:stretch>
            <a:fillRect/>
          </a:stretch>
        </p:blipFill>
        <p:spPr bwMode="auto">
          <a:xfrm>
            <a:off x="1169353" y="2514283"/>
            <a:ext cx="2102167" cy="230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1148080" y="2570480"/>
            <a:ext cx="211328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615" y="5310823"/>
            <a:ext cx="2076450" cy="828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6018" y="3445828"/>
            <a:ext cx="40481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2210" y="5029518"/>
            <a:ext cx="40767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3698240" y="5709920"/>
            <a:ext cx="233680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08400" y="4155440"/>
            <a:ext cx="229616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5400000">
            <a:off x="5473700" y="47066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fif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-conversion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&gt;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8309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y = 7)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옮긴다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 = 10)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뺀 후 결괏값을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1680" y="59740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r="53176"/>
          <a:stretch>
            <a:fillRect/>
          </a:stretch>
        </p:blipFill>
        <p:spPr bwMode="auto">
          <a:xfrm>
            <a:off x="1169353" y="2514283"/>
            <a:ext cx="2102167" cy="230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1148080" y="2976880"/>
            <a:ext cx="211328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5400000">
            <a:off x="5473700" y="47066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0130" y="3395028"/>
            <a:ext cx="4076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3596640" y="4257040"/>
            <a:ext cx="229616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56000" y="3576320"/>
            <a:ext cx="229616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5873" y="3903980"/>
            <a:ext cx="1247775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3623" y="5111433"/>
            <a:ext cx="40290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3566160" y="5293360"/>
            <a:ext cx="3718560" cy="19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66160" y="5974080"/>
            <a:ext cx="2336800" cy="19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94763" y="5001895"/>
            <a:ext cx="1209675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" name="오른쪽 화살표 38"/>
          <p:cNvSpPr/>
          <p:nvPr/>
        </p:nvSpPr>
        <p:spPr>
          <a:xfrm rot="5400000">
            <a:off x="9283700" y="471678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046720" y="3383280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en-US" altLang="ko-KR" sz="12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변하면서 </a:t>
            </a:r>
            <a:r>
              <a:rPr lang="en-US" altLang="ko-KR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result</a:t>
            </a:r>
            <a:r>
              <a:rPr lang="ko-KR" altLang="en-US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변하는 것을 확인할 수 있다</a:t>
            </a:r>
            <a:r>
              <a:rPr lang="en-US" altLang="ko-KR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ko-KR" altLang="en-US" sz="1200" dirty="0">
              <a:solidFill>
                <a:srgbClr val="7030A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fif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-conversion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&gt;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8309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(y = 7)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(x=10)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비교한다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값이 더 큰 경우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(x&gt;y)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(x-y)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할당한 후 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1680" y="59740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r="53176"/>
          <a:stretch>
            <a:fillRect/>
          </a:stretch>
        </p:blipFill>
        <p:spPr bwMode="auto">
          <a:xfrm>
            <a:off x="1169353" y="2514283"/>
            <a:ext cx="2102167" cy="230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1178560" y="3383280"/>
            <a:ext cx="2113280" cy="130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5400000">
            <a:off x="5504180" y="471678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303" y="3445193"/>
            <a:ext cx="40290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3963" y="3833495"/>
            <a:ext cx="1209675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" name="오른쪽 화살표 38"/>
          <p:cNvSpPr/>
          <p:nvPr/>
        </p:nvSpPr>
        <p:spPr>
          <a:xfrm rot="5400000">
            <a:off x="9283700" y="471678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046720" y="3383280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en-US" altLang="ko-KR" sz="12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변하면서 </a:t>
            </a:r>
            <a:r>
              <a:rPr lang="en-US" altLang="ko-KR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result</a:t>
            </a:r>
            <a:r>
              <a:rPr lang="ko-KR" altLang="en-US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변하는 것을 확인할 수 있다</a:t>
            </a:r>
            <a:r>
              <a:rPr lang="en-US" altLang="ko-KR" sz="12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  <a:endParaRPr lang="ko-KR" altLang="en-US" sz="1200" dirty="0">
              <a:solidFill>
                <a:srgbClr val="7030A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9490" y="5110163"/>
            <a:ext cx="40767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87460" y="5133975"/>
            <a:ext cx="1143000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838925" y="239409"/>
            <a:ext cx="10042435" cy="5765151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5795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lvl="0" indent="-742950" algn="ctr" latinLnBrk="0">
                <a:defRPr/>
              </a:pP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3-4. </a:t>
              </a:r>
              <a:r>
                <a:rPr lang="en-US" altLang="ko-KR" sz="4000" kern="0" dirty="0" err="1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pcount_while</a:t>
              </a: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() </a:t>
              </a:r>
              <a:r>
                <a:rPr lang="ko-KR" altLang="en-US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함수의 역어셈블 및 </a:t>
              </a:r>
              <a:r>
                <a:rPr lang="en-US" altLang="ko-KR" sz="4000" kern="0" dirty="0" err="1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gdbgui</a:t>
              </a: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 </a:t>
              </a:r>
              <a:r>
                <a:rPr lang="ko-KR" altLang="en-US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실행</a:t>
              </a:r>
              <a:endParaRPr lang="en-US" altLang="ko-KR" sz="4000" kern="0" dirty="0" smtClean="0">
                <a:solidFill>
                  <a:schemeClr val="tx1"/>
                </a:solidFill>
                <a:latin typeface="a타임머신" pitchFamily="18" charset="-127"/>
                <a:ea typeface="a타임머신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pic>
        <p:nvPicPr>
          <p:cNvPr id="30" name="그림 29" descr="윈도우창_메모창_메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0850" y="556290"/>
            <a:ext cx="1612699" cy="4825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02877" y="5465567"/>
            <a:ext cx="6755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a옛날사진관5" pitchFamily="18" charset="-127"/>
                <a:ea typeface="a옛날사진관5" pitchFamily="18" charset="-127"/>
              </a:rPr>
              <a:t>실습 과제</a:t>
            </a:r>
            <a:endParaRPr lang="ko-KR" altLang="en-US" sz="1400" dirty="0">
              <a:solidFill>
                <a:schemeClr val="bg1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99018" y="6413043"/>
            <a:ext cx="204459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  <a:cs typeface="Aharoni" panose="02010803020104030203" pitchFamily="2" charset="-79"/>
              </a:rPr>
              <a:t>컴퓨터 구조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79109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1661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문제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400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pcount_while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함수를 아래와 같이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C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프로그램을 작성하고 수행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실행 파일 생성을 위해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main( )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 추가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아래와 같이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2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가지 방식 컴파일</a:t>
            </a:r>
            <a:endParaRPr lang="en-US" altLang="ko-KR" sz="1400" dirty="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–g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옵션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(Jump-to-middle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버전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), -O1 –g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옵션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(Do-while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버전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objdump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명령으로 역어셈블 하여 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pcount_while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함수의 어셈블리 코드를 분석</a:t>
            </a:r>
            <a:endParaRPr lang="en-US" altLang="ko-KR" sz="1400" dirty="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gdbgui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로 주요 단계 실행 및 상태를 추적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400" dirty="0" err="1" smtClean="0">
                <a:latin typeface="a시월구일1" pitchFamily="18" charset="-127"/>
                <a:ea typeface="a시월구일1" pitchFamily="18" charset="-127"/>
              </a:rPr>
              <a:t>캡쳐하고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6800" y="3694490"/>
            <a:ext cx="9966960" cy="30469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소스 코드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5833" y="3747137"/>
            <a:ext cx="3575367" cy="295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1555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pcount_while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함수를 아래와 같이 최적화 버전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(-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-g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옵션 컴파일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으로 컴파일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4047808"/>
            <a:ext cx="83439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연결선 24"/>
          <p:cNvCxnSpPr/>
          <p:nvPr/>
        </p:nvCxnSpPr>
        <p:spPr>
          <a:xfrm>
            <a:off x="7233920" y="4226560"/>
            <a:ext cx="25908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역어셈블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5200" y="2042160"/>
            <a:ext cx="3759200" cy="3570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역어셈블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13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으로 점프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한 뒤 조건 코드 값을 설정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루프를 빠져나가고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 아니면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7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점프 해 루프 수행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: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더해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쉬프트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연산수행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인 조건을 만족하면 루프를 빠져나가 값을 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18997"/>
          <a:stretch>
            <a:fillRect/>
          </a:stretch>
        </p:blipFill>
        <p:spPr bwMode="auto">
          <a:xfrm>
            <a:off x="1157923" y="2054225"/>
            <a:ext cx="4410075" cy="18980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3312160" y="2692400"/>
            <a:ext cx="2336800" cy="16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구부러진 연결선 34"/>
          <p:cNvCxnSpPr>
            <a:stCxn id="34" idx="1"/>
            <a:endCxn id="36" idx="1"/>
          </p:cNvCxnSpPr>
          <p:nvPr/>
        </p:nvCxnSpPr>
        <p:spPr>
          <a:xfrm rot="10800000" flipV="1">
            <a:off x="3261360" y="2773680"/>
            <a:ext cx="50800" cy="741680"/>
          </a:xfrm>
          <a:prstGeom prst="curvedConnector3">
            <a:avLst>
              <a:gd name="adj1" fmla="val 113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261360" y="3434080"/>
            <a:ext cx="2336800" cy="16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291840" y="2834640"/>
            <a:ext cx="2336800" cy="59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84240" y="29165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cxnSp>
        <p:nvCxnSpPr>
          <p:cNvPr id="42" name="구부러진 연결선 41"/>
          <p:cNvCxnSpPr>
            <a:stCxn id="36" idx="3"/>
            <a:endCxn id="34" idx="3"/>
          </p:cNvCxnSpPr>
          <p:nvPr/>
        </p:nvCxnSpPr>
        <p:spPr>
          <a:xfrm flipV="1">
            <a:off x="5598160" y="2773680"/>
            <a:ext cx="50800" cy="741680"/>
          </a:xfrm>
          <a:prstGeom prst="curvedConnector3">
            <a:avLst>
              <a:gd name="adj1" fmla="val 7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pcount_while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20621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함수에서 리턴 할 </a:t>
            </a:r>
            <a:r>
              <a:rPr lang="ko-KR" altLang="en-US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결괏값이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어차피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64-bit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아니므로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, 32-bit 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레지스터인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를 이용한다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ⓛ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while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문의 조건을 확인 하는 과정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: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(%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rdi,%rdi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수행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→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결과 값을 확인 해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= 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인 경우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(while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조건문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만족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0x651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메모리로 이동 해 루프를 수행한다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= 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인 경우 빠져나온다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61680" y="59740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 r="41172" b="-10097"/>
          <a:stretch>
            <a:fillRect/>
          </a:stretch>
        </p:blipFill>
        <p:spPr bwMode="auto">
          <a:xfrm>
            <a:off x="1047433" y="2493328"/>
            <a:ext cx="2437447" cy="21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3757" t="72650" r="64520" b="3077"/>
          <a:stretch>
            <a:fillRect/>
          </a:stretch>
        </p:blipFill>
        <p:spPr bwMode="auto">
          <a:xfrm>
            <a:off x="3576319" y="4470400"/>
            <a:ext cx="4466536" cy="18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l="71272" t="44274" r="20497" b="48205"/>
          <a:stretch>
            <a:fillRect/>
          </a:stretch>
        </p:blipFill>
        <p:spPr bwMode="auto">
          <a:xfrm>
            <a:off x="8818880" y="5354320"/>
            <a:ext cx="1315258" cy="65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1036320" y="2468880"/>
            <a:ext cx="242824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566160" y="5405120"/>
            <a:ext cx="1930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pcount_while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0772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 안에서 연산 수행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ⓛ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 = 7)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32-bit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 부분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 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레지스터의 값을 보면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값이 변하는 것을 확인할 수 있다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1680" y="59740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11600" y="636016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 r="41172" b="-10097"/>
          <a:stretch>
            <a:fillRect/>
          </a:stretch>
        </p:blipFill>
        <p:spPr bwMode="auto">
          <a:xfrm>
            <a:off x="1047433" y="2493328"/>
            <a:ext cx="2437447" cy="21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l="71272" t="44274" r="20497" b="48205"/>
          <a:stretch>
            <a:fillRect/>
          </a:stretch>
        </p:blipFill>
        <p:spPr bwMode="auto">
          <a:xfrm>
            <a:off x="8818880" y="5354320"/>
            <a:ext cx="1315258" cy="65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1026160" y="3058160"/>
            <a:ext cx="2428240" cy="39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 l="3757" t="59658" r="80151" b="26667"/>
          <a:stretch>
            <a:fillRect/>
          </a:stretch>
        </p:blipFill>
        <p:spPr bwMode="auto">
          <a:xfrm>
            <a:off x="3860800" y="4003040"/>
            <a:ext cx="2276094" cy="104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 l="3850" t="58291" r="80520" b="28034"/>
          <a:stretch>
            <a:fillRect/>
          </a:stretch>
        </p:blipFill>
        <p:spPr bwMode="auto">
          <a:xfrm>
            <a:off x="3860800" y="5161280"/>
            <a:ext cx="2318004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3870960" y="4866640"/>
            <a:ext cx="1889760" cy="19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60800" y="4602480"/>
            <a:ext cx="1889760" cy="19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850640" y="5760720"/>
            <a:ext cx="19812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850640" y="6085840"/>
            <a:ext cx="19812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5400000">
            <a:off x="4833620" y="50114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838925" y="239409"/>
            <a:ext cx="10042435" cy="5765151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5795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lvl="0" indent="-742950" algn="ctr" latinLnBrk="0">
                <a:defRPr/>
              </a:pP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3-6. </a:t>
              </a:r>
              <a:r>
                <a:rPr lang="en-US" altLang="ko-KR" sz="4000" kern="0" dirty="0" err="1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switch_eg</a:t>
              </a: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() </a:t>
              </a:r>
              <a:r>
                <a:rPr lang="ko-KR" altLang="en-US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함수의 </a:t>
              </a:r>
              <a:r>
                <a:rPr lang="en-US" altLang="ko-KR" sz="4000" kern="0" dirty="0" err="1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gdbgui</a:t>
              </a: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 </a:t>
              </a:r>
              <a:r>
                <a:rPr lang="ko-KR" altLang="en-US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실행</a:t>
              </a:r>
              <a:endParaRPr lang="en-US" altLang="ko-KR" sz="4000" kern="0" dirty="0" smtClean="0">
                <a:solidFill>
                  <a:schemeClr val="tx1"/>
                </a:solidFill>
                <a:latin typeface="a타임머신" pitchFamily="18" charset="-127"/>
                <a:ea typeface="a타임머신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pic>
        <p:nvPicPr>
          <p:cNvPr id="30" name="그림 29" descr="윈도우창_메모창_메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0850" y="556290"/>
            <a:ext cx="1612699" cy="4825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02877" y="5465567"/>
            <a:ext cx="6755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a옛날사진관5" pitchFamily="18" charset="-127"/>
                <a:ea typeface="a옛날사진관5" pitchFamily="18" charset="-127"/>
              </a:rPr>
              <a:t>실습 과제</a:t>
            </a:r>
            <a:endParaRPr lang="ko-KR" altLang="en-US" sz="1400" dirty="0">
              <a:solidFill>
                <a:schemeClr val="bg1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99018" y="6413043"/>
            <a:ext cx="204459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  <a:cs typeface="Aharoni" panose="02010803020104030203" pitchFamily="2" charset="-79"/>
              </a:rPr>
              <a:t>컴퓨터 구조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79109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pcount_while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 안에서 연산 수행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더한 뒤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값을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(%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1+%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0+%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연산이 수행되며 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16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진수 상의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값의 개수가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값에 쌓이게 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쉬프트 연산을 수행한다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 값과 지역 변수 값의 변화를 통해 확인할 수 있다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1680" y="59740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11600" y="636016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 r="41172" b="-10097"/>
          <a:stretch>
            <a:fillRect/>
          </a:stretch>
        </p:blipFill>
        <p:spPr bwMode="auto">
          <a:xfrm>
            <a:off x="1047433" y="2493328"/>
            <a:ext cx="2437447" cy="21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1026160" y="3413760"/>
            <a:ext cx="2428240" cy="39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3850" t="58291" r="79965" b="30256"/>
          <a:stretch>
            <a:fillRect/>
          </a:stretch>
        </p:blipFill>
        <p:spPr bwMode="auto">
          <a:xfrm>
            <a:off x="3830320" y="4084320"/>
            <a:ext cx="238835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 l="71364" t="44615" r="20497" b="48205"/>
          <a:stretch>
            <a:fillRect/>
          </a:stretch>
        </p:blipFill>
        <p:spPr bwMode="auto">
          <a:xfrm>
            <a:off x="8737600" y="4175760"/>
            <a:ext cx="1426270" cy="6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2223" y="5208270"/>
            <a:ext cx="26574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3799840" y="6258560"/>
            <a:ext cx="2245360" cy="19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5400000">
            <a:off x="4833620" y="50114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820160" y="483616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26489" y="5269230"/>
            <a:ext cx="1474152" cy="710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" name="오른쪽 화살표 38"/>
          <p:cNvSpPr/>
          <p:nvPr/>
        </p:nvSpPr>
        <p:spPr>
          <a:xfrm rot="5400000">
            <a:off x="9243060" y="486918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pcount_while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0772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루프를 돌며 앞에서의 연산을 반복한다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rdi,%rdi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연산에서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 되면 루프를 탈출하고 결괏값을 반환한다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 값의 변화와 지역 변수 값의 변화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출력된 결과를 확인 해 보면 다음과 같다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99360" y="6519446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▲ 지역 변수 값 변화</a:t>
            </a:r>
            <a:endParaRPr lang="ko-KR" altLang="en-US" sz="1600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79920" y="570992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▲ 레지스터 값 변화</a:t>
            </a:r>
            <a:endParaRPr lang="ko-KR" altLang="en-US" sz="1600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 r="41172" b="-10097"/>
          <a:stretch>
            <a:fillRect/>
          </a:stretch>
        </p:blipFill>
        <p:spPr bwMode="auto">
          <a:xfrm>
            <a:off x="1047433" y="2493328"/>
            <a:ext cx="2437447" cy="21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1036320" y="2682240"/>
            <a:ext cx="2428240" cy="23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423" y="4486910"/>
            <a:ext cx="26574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4889" y="5828030"/>
            <a:ext cx="1474152" cy="710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1046480" y="3566160"/>
            <a:ext cx="2428240" cy="23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구부러진 연결선 52"/>
          <p:cNvCxnSpPr>
            <a:stCxn id="33" idx="1"/>
            <a:endCxn id="31" idx="1"/>
          </p:cNvCxnSpPr>
          <p:nvPr/>
        </p:nvCxnSpPr>
        <p:spPr>
          <a:xfrm rot="10800000" flipH="1" flipV="1">
            <a:off x="1036320" y="2799080"/>
            <a:ext cx="10160" cy="883920"/>
          </a:xfrm>
          <a:prstGeom prst="curvedConnector3">
            <a:avLst>
              <a:gd name="adj1" fmla="val -22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3970" y="4506595"/>
            <a:ext cx="25527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오른쪽 화살표 36"/>
          <p:cNvSpPr/>
          <p:nvPr/>
        </p:nvSpPr>
        <p:spPr>
          <a:xfrm>
            <a:off x="3533140" y="498094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09240" y="5830570"/>
            <a:ext cx="1371600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430" y="4632960"/>
            <a:ext cx="26289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오른쪽 화살표 54"/>
          <p:cNvSpPr/>
          <p:nvPr/>
        </p:nvSpPr>
        <p:spPr>
          <a:xfrm>
            <a:off x="6377940" y="493014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48823" y="5853748"/>
            <a:ext cx="1285875" cy="65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6" name="오른쪽 화살표 55"/>
          <p:cNvSpPr/>
          <p:nvPr/>
        </p:nvSpPr>
        <p:spPr>
          <a:xfrm>
            <a:off x="2476500" y="601726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4193540" y="600710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55040" y="468376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75360" y="520192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44880" y="555752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810000" y="468376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810000" y="517144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820160" y="553720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725920" y="462280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25920" y="512064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725920" y="548640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83128" y="4638040"/>
            <a:ext cx="1038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extBox 66"/>
          <p:cNvSpPr txBox="1"/>
          <p:nvPr/>
        </p:nvSpPr>
        <p:spPr>
          <a:xfrm>
            <a:off x="9204960" y="491744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a시월구일1" pitchFamily="18" charset="-127"/>
                <a:ea typeface="a시월구일1" pitchFamily="18" charset="-127"/>
              </a:rPr>
              <a:t>▲ 결과 출력</a:t>
            </a:r>
            <a:endParaRPr lang="ko-KR" altLang="en-US" sz="1600" dirty="0"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1555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&lt;-O1 –g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옵션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pcount_while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함수를 아래와 같이 최적화 버전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(-O1 -g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옵션 컴파일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으로 컴파일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338" y="4759008"/>
            <a:ext cx="99917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연결선 24"/>
          <p:cNvCxnSpPr/>
          <p:nvPr/>
        </p:nvCxnSpPr>
        <p:spPr>
          <a:xfrm>
            <a:off x="6715760" y="4998720"/>
            <a:ext cx="25908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9182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역어셈블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5200" y="2042160"/>
            <a:ext cx="3759200" cy="3816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&lt;-O1 -g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버전 역어셈블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(AND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해 조건 값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세팅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위의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연산에서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위치로 점프한다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= 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 아니라면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5 ~ 1a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까지의 루프를 수행한다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하고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상수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연산하고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합 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쉬프트 연산을 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인 조건을 만족하면 루프를 탈출 해 값을 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  <a:endParaRPr lang="ko-KR" altLang="en-US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40622"/>
          <a:stretch>
            <a:fillRect/>
          </a:stretch>
        </p:blipFill>
        <p:spPr bwMode="auto">
          <a:xfrm>
            <a:off x="1084263" y="2087174"/>
            <a:ext cx="6119177" cy="268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3566160" y="3190240"/>
            <a:ext cx="2336800" cy="16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64560" y="4429760"/>
            <a:ext cx="2336800" cy="16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2" idx="1"/>
            <a:endCxn id="24" idx="1"/>
          </p:cNvCxnSpPr>
          <p:nvPr/>
        </p:nvCxnSpPr>
        <p:spPr>
          <a:xfrm rot="10800000" flipV="1">
            <a:off x="3464560" y="3271520"/>
            <a:ext cx="101600" cy="1239520"/>
          </a:xfrm>
          <a:prstGeom prst="curvedConnector3">
            <a:avLst>
              <a:gd name="adj1" fmla="val 615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545840" y="3342640"/>
            <a:ext cx="2336800" cy="107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862320" y="3657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pcount_while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7760" y="2458720"/>
            <a:ext cx="7376160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함수에서 리턴 할 </a:t>
            </a:r>
            <a:r>
              <a:rPr lang="ko-KR" altLang="en-US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결괏값이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어차피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64-bit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아니므로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, 32-bit 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레지스터인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를 이용한다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처음 함수를 실행하면 우선 조건부터 비교한다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인지 확인하고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0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이아니면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 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루프를 실행한다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22080" y="6356886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sz="1600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68720" y="638048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▲ 레지스터 값</a:t>
            </a:r>
            <a:endParaRPr lang="ko-KR" altLang="en-US" sz="1600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838" y="2459673"/>
            <a:ext cx="260032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6" name="직사각형 45"/>
          <p:cNvSpPr/>
          <p:nvPr/>
        </p:nvSpPr>
        <p:spPr>
          <a:xfrm>
            <a:off x="1026160" y="2824480"/>
            <a:ext cx="242824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49423" y="5605780"/>
            <a:ext cx="1438275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r="49614" b="46059"/>
          <a:stretch>
            <a:fillRect/>
          </a:stretch>
        </p:blipFill>
        <p:spPr bwMode="auto">
          <a:xfrm>
            <a:off x="6053138" y="5347653"/>
            <a:ext cx="2653982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1036320" y="3220720"/>
            <a:ext cx="224536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975360" y="2509520"/>
            <a:ext cx="2245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3-4.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pcount_while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pcount_while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7760" y="2458720"/>
            <a:ext cx="7376160" cy="10772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루프가 실행되면 이후는 앞의 과정과 같다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 루프가 종료되면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아래의 지역 변수와 레지스터 값의 변화를 통해 이를 확인할 수 있다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838" y="2459673"/>
            <a:ext cx="260032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6" name="직사각형 45"/>
          <p:cNvSpPr/>
          <p:nvPr/>
        </p:nvSpPr>
        <p:spPr>
          <a:xfrm>
            <a:off x="1026160" y="2824480"/>
            <a:ext cx="242824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036320" y="3220720"/>
            <a:ext cx="224536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0435" y="4610100"/>
            <a:ext cx="96202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838925" y="239409"/>
            <a:ext cx="10042435" cy="5765151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5795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lvl="0" indent="-742950" algn="ctr" latinLnBrk="0">
                <a:defRPr/>
              </a:pP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3-5. </a:t>
              </a:r>
              <a:r>
                <a:rPr lang="en-US" altLang="ko-KR" sz="4000" kern="0" dirty="0" err="1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pcount_for</a:t>
              </a: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() </a:t>
              </a:r>
              <a:r>
                <a:rPr lang="ko-KR" altLang="en-US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함수의 역어셈블 및 </a:t>
              </a:r>
              <a:r>
                <a:rPr lang="en-US" altLang="ko-KR" sz="4000" kern="0" dirty="0" err="1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gdbgui</a:t>
              </a:r>
              <a:r>
                <a:rPr lang="en-US" altLang="ko-KR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 </a:t>
              </a:r>
              <a:r>
                <a:rPr lang="ko-KR" altLang="en-US" sz="4000" kern="0" dirty="0" smtClean="0">
                  <a:solidFill>
                    <a:schemeClr val="tx1"/>
                  </a:solidFill>
                  <a:latin typeface="a타임머신" pitchFamily="18" charset="-127"/>
                  <a:ea typeface="a타임머신" pitchFamily="18" charset="-127"/>
                </a:rPr>
                <a:t>실행</a:t>
              </a:r>
              <a:endParaRPr lang="en-US" altLang="ko-KR" sz="4000" kern="0" dirty="0" smtClean="0">
                <a:solidFill>
                  <a:schemeClr val="tx1"/>
                </a:solidFill>
                <a:latin typeface="a타임머신" pitchFamily="18" charset="-127"/>
                <a:ea typeface="a타임머신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pic>
        <p:nvPicPr>
          <p:cNvPr id="30" name="그림 29" descr="윈도우창_메모창_메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0850" y="556290"/>
            <a:ext cx="1612699" cy="4825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86560" y="528321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 smtClean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402877" y="5465567"/>
            <a:ext cx="6755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a옛날사진관5" pitchFamily="18" charset="-127"/>
                <a:ea typeface="a옛날사진관5" pitchFamily="18" charset="-127"/>
              </a:rPr>
              <a:t>실습 과제</a:t>
            </a:r>
            <a:endParaRPr lang="ko-KR" altLang="en-US" sz="1400" dirty="0">
              <a:solidFill>
                <a:schemeClr val="bg1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99018" y="6413043"/>
            <a:ext cx="204459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  <a:cs typeface="Aharoni" panose="02010803020104030203" pitchFamily="2" charset="-79"/>
              </a:rPr>
              <a:t>컴퓨터 구조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79109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1661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문제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400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pcount_for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함수를 아래와 같이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C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프로그램을 작성하고 수행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실행 파일 생성을 위해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main( )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 추가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아래와 같이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2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가지 방식 컴파일</a:t>
            </a:r>
            <a:endParaRPr lang="en-US" altLang="ko-KR" sz="1400" dirty="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–g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옵션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(Jump-to-middle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버전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), -O1 –g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옵션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(Do-while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버전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objdump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명령으로 역어셈블 하여 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pcount_while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함수의 어셈블리 코드를 분석</a:t>
            </a:r>
            <a:endParaRPr lang="en-US" altLang="ko-KR" sz="1400" dirty="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gdbgui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로 주요 단계 실행 및 상태를 추적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400" dirty="0" err="1" smtClean="0">
                <a:latin typeface="a시월구일1" pitchFamily="18" charset="-127"/>
                <a:ea typeface="a시월구일1" pitchFamily="18" charset="-127"/>
              </a:rPr>
              <a:t>캡쳐하고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 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6800" y="3694490"/>
            <a:ext cx="9966960" cy="30469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소스 코드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1863" y="3761109"/>
            <a:ext cx="2746057" cy="2963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pcount_for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함수를 아래와 같이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-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 -g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옵션으로 컴파일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2848" y="3546475"/>
            <a:ext cx="69818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5200" y="2042160"/>
            <a:ext cx="3759200" cy="3570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역어셈블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13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으로 점프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test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한 뒤 조건 코드 값을 설정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루프를 빠져나가고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 아니면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7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점프 해 루프 수행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: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더해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쉬프트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연산수행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인 조건을 만족하면 루프를 빠져나가 값을 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/>
          <a:srcRect r="21536" b="41568"/>
          <a:stretch>
            <a:fillRect/>
          </a:stretch>
        </p:blipFill>
        <p:spPr bwMode="auto">
          <a:xfrm>
            <a:off x="1038860" y="2107248"/>
            <a:ext cx="5321300" cy="292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3-6.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switch_eg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14465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문제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400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switch_eg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함수를 아래와 같이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C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프로그램을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작성하고 수행</a:t>
            </a:r>
            <a:endParaRPr lang="ko-KR" altLang="en-US" sz="1400" dirty="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실행 파일 생성을 위해 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main( )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함수 추가</a:t>
            </a:r>
          </a:p>
          <a:p>
            <a:pPr>
              <a:buFontTx/>
              <a:buChar char="-"/>
            </a:pP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S –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옵션으로 어셈블리 코드를 생성한 후 분석</a:t>
            </a:r>
            <a:endParaRPr lang="en-US" altLang="ko-KR" sz="1400" dirty="0" smtClean="0">
              <a:latin typeface="a시월구일1" pitchFamily="18" charset="-127"/>
              <a:ea typeface="a시월구일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앞의 예와 다른 점을 분석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아래와 같이 컴파일 한 후 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gdbgui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주요 단계 실행 및 상태를 추적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400" dirty="0" err="1" smtClean="0">
                <a:latin typeface="a시월구일1" pitchFamily="18" charset="-127"/>
                <a:ea typeface="a시월구일1" pitchFamily="18" charset="-127"/>
              </a:rPr>
              <a:t>캡쳐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 하고 설명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(-</a:t>
            </a:r>
            <a:r>
              <a:rPr lang="en-US" altLang="ko-KR" sz="1400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 –g </a:t>
            </a:r>
            <a:r>
              <a:rPr lang="ko-KR" altLang="en-US" sz="1400" dirty="0" smtClean="0">
                <a:latin typeface="a시월구일1" pitchFamily="18" charset="-127"/>
                <a:ea typeface="a시월구일1" pitchFamily="18" charset="-127"/>
              </a:rPr>
              <a:t>옵션</a:t>
            </a:r>
            <a:r>
              <a:rPr lang="en-US" altLang="ko-KR" sz="1400" dirty="0" smtClean="0"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sz="14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6960" y="3542090"/>
            <a:ext cx="9966960" cy="32932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소스 코드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2818" y="3556309"/>
            <a:ext cx="2024062" cy="327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5144" y="4479609"/>
            <a:ext cx="6669724" cy="162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7280" y="2082800"/>
            <a:ext cx="4886960" cy="3816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역어셈블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&amp;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④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cl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쉬프트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상수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 뒤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⑥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result)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더해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⑦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증가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⑧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0x20(WSIZE=32)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차를 구한 뒤 알맞게 조건 코드 설정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⑨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=1(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==WSIZE)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가 성립하지 않으면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점프 해 루프를 수행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루프를 돌다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조건이 성립하면 탈출 해 값을 리턴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r="25723" b="42337"/>
          <a:stretch>
            <a:fillRect/>
          </a:stretch>
        </p:blipFill>
        <p:spPr bwMode="auto">
          <a:xfrm>
            <a:off x="1102043" y="2070735"/>
            <a:ext cx="4973637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749040" y="4287520"/>
            <a:ext cx="228600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9" idx="1"/>
            <a:endCxn id="25" idx="1"/>
          </p:cNvCxnSpPr>
          <p:nvPr/>
        </p:nvCxnSpPr>
        <p:spPr>
          <a:xfrm rot="10800000">
            <a:off x="3677920" y="3505200"/>
            <a:ext cx="71120" cy="960120"/>
          </a:xfrm>
          <a:prstGeom prst="curvedConnector3">
            <a:avLst>
              <a:gd name="adj1" fmla="val 117857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677920" y="3413760"/>
            <a:ext cx="24282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7920" y="3596640"/>
            <a:ext cx="2286000" cy="670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14320" y="37388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pcount_for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ⓛ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cl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쉬프트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 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해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④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(result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더해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다시 루프를 반복 해 돌다가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0x1f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값보다 커지면 루프에서 탈출한다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45280" y="6289040"/>
            <a:ext cx="412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▲지역 변수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레지스터 값의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658" y="2512695"/>
            <a:ext cx="23717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985520" y="3495040"/>
            <a:ext cx="242824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2080" y="36372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 r="37071"/>
          <a:stretch>
            <a:fillRect/>
          </a:stretch>
        </p:blipFill>
        <p:spPr bwMode="auto">
          <a:xfrm>
            <a:off x="1055688" y="4994910"/>
            <a:ext cx="2571432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50" y="4066540"/>
            <a:ext cx="13335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6813" y="4994910"/>
            <a:ext cx="25431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0785" y="4101148"/>
            <a:ext cx="1276350" cy="809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38888" y="5028883"/>
            <a:ext cx="2562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4615" y="4057015"/>
            <a:ext cx="1314450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42718" y="5005070"/>
            <a:ext cx="26003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40925" y="4107180"/>
            <a:ext cx="135255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" name="오른쪽 화살표 36"/>
          <p:cNvSpPr/>
          <p:nvPr/>
        </p:nvSpPr>
        <p:spPr>
          <a:xfrm>
            <a:off x="3451860" y="543814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6062980" y="544830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8775700" y="54686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4701540" y="432054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6164580" y="434086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7627620" y="43510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965440" y="4185920"/>
            <a:ext cx="205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계속 반복되다 </a:t>
            </a:r>
            <a:r>
              <a:rPr lang="en-US" altLang="ko-KR" b="1" dirty="0" err="1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=32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가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되면 탈출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pcount_for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( )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함수를 아래와 같이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–O1 -g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옵션으로 컴파일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4938" y="3577590"/>
            <a:ext cx="6943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7280" y="2082800"/>
            <a:ext cx="4886960" cy="3816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&lt;-O1 -g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버전 역어셈블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&amp;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④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cl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쉬프트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 상수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 뒤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⑥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result)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더해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⑦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증가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⑧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값과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0x20(WSIZE=32)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차를 구한 뒤 알맞게 조건 코드 설정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⑨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=1(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==WSIZE)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가 성립하지 않으면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점프 해 루프를 수행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루프를 돌다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조건이 성립하면 탈출 해 값을 리턴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r="25723" b="42337"/>
          <a:stretch>
            <a:fillRect/>
          </a:stretch>
        </p:blipFill>
        <p:spPr bwMode="auto">
          <a:xfrm>
            <a:off x="1102043" y="2070735"/>
            <a:ext cx="4973637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749040" y="4287520"/>
            <a:ext cx="228600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9" idx="1"/>
            <a:endCxn id="25" idx="1"/>
          </p:cNvCxnSpPr>
          <p:nvPr/>
        </p:nvCxnSpPr>
        <p:spPr>
          <a:xfrm rot="10800000">
            <a:off x="3677920" y="3505200"/>
            <a:ext cx="71120" cy="960120"/>
          </a:xfrm>
          <a:prstGeom prst="curvedConnector3">
            <a:avLst>
              <a:gd name="adj1" fmla="val 117857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677920" y="3413760"/>
            <a:ext cx="24282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7920" y="3596640"/>
            <a:ext cx="2286000" cy="670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14320" y="37388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–O1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pcount_for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20621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함수에서 리턴 할 </a:t>
            </a:r>
            <a:r>
              <a:rPr lang="ko-KR" altLang="en-US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결괏값이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어차피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64-bit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값이 아니므로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, 32-bit 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레지스터인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를 이용</a:t>
            </a:r>
            <a:endParaRPr lang="en-US" altLang="ko-KR" sz="1600" dirty="0" smtClean="0">
              <a:solidFill>
                <a:srgbClr val="7030A0"/>
              </a:solidFill>
              <a:latin typeface="a시월구일1" pitchFamily="18" charset="-127"/>
              <a:ea typeface="a시월구일1" pitchFamily="18" charset="-127"/>
            </a:endParaRP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ⓛ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0x20(WSIZE=32)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와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rcx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를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차를 구한 후 조건 코드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세팅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zf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=1 (0x20==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 아니면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0x674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점프 해 루프 실행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*add $0x1,%rcx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는 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for</a:t>
            </a:r>
            <a:r>
              <a:rPr lang="ko-KR" altLang="en-US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문 루프를 한 바퀴 돌고 업데이트 할 때마다 실행된다</a:t>
            </a:r>
            <a:r>
              <a:rPr lang="en-US" altLang="ko-KR" sz="1600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1680" y="59740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 값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2845" y="5159058"/>
            <a:ext cx="1352550" cy="84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4575" y="2468245"/>
            <a:ext cx="23812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1005840" y="2509520"/>
            <a:ext cx="242824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구부러진 연결선 31"/>
          <p:cNvCxnSpPr>
            <a:stCxn id="30" idx="1"/>
            <a:endCxn id="33" idx="1"/>
          </p:cNvCxnSpPr>
          <p:nvPr/>
        </p:nvCxnSpPr>
        <p:spPr>
          <a:xfrm rot="10800000" flipV="1">
            <a:off x="985520" y="2865120"/>
            <a:ext cx="20320" cy="645160"/>
          </a:xfrm>
          <a:prstGeom prst="curvedConnector3">
            <a:avLst>
              <a:gd name="adj1" fmla="val 252500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985520" y="3403600"/>
            <a:ext cx="2428240" cy="21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1128" y="4995545"/>
            <a:ext cx="25622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pcount_for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역어셈블 및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pcount_for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&lt;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&gt;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ⓛ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cl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만큼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쉬프트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연산 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edx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AND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해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④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과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(result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더해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이후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다시 루프를 반복 해 돌다가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값이 상수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0x1f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값보다 커지면 루프에서 탈출한다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45280" y="6289040"/>
            <a:ext cx="412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▲지역 변수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레지스터 값의 변화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2080" y="36372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루프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 r="37071"/>
          <a:stretch>
            <a:fillRect/>
          </a:stretch>
        </p:blipFill>
        <p:spPr bwMode="auto">
          <a:xfrm>
            <a:off x="1055688" y="4994910"/>
            <a:ext cx="2571432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50" y="4066540"/>
            <a:ext cx="13335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6813" y="4994910"/>
            <a:ext cx="25431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0785" y="4101148"/>
            <a:ext cx="1276350" cy="809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8888" y="5028883"/>
            <a:ext cx="2562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615" y="4057015"/>
            <a:ext cx="1314450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42718" y="5005070"/>
            <a:ext cx="26003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40925" y="4107180"/>
            <a:ext cx="135255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" name="오른쪽 화살표 36"/>
          <p:cNvSpPr/>
          <p:nvPr/>
        </p:nvSpPr>
        <p:spPr>
          <a:xfrm>
            <a:off x="3451860" y="543814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6062980" y="544830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8775700" y="54686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4701540" y="432054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6164580" y="434086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7627620" y="4351020"/>
            <a:ext cx="381000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965440" y="4185920"/>
            <a:ext cx="205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계속 반복되다 </a:t>
            </a:r>
            <a:r>
              <a:rPr lang="en-US" altLang="ko-KR" b="1" dirty="0" err="1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i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=32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가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되면 탈출</a:t>
            </a:r>
            <a:r>
              <a:rPr lang="en-US" altLang="ko-KR" b="1" dirty="0" smtClean="0">
                <a:solidFill>
                  <a:srgbClr val="FF0000"/>
                </a:solidFill>
                <a:latin typeface="a시월구일1" pitchFamily="18" charset="-127"/>
                <a:ea typeface="a시월구일1" pitchFamily="18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4255" y="2488565"/>
            <a:ext cx="23812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직사각형 44"/>
          <p:cNvSpPr/>
          <p:nvPr/>
        </p:nvSpPr>
        <p:spPr>
          <a:xfrm>
            <a:off x="995680" y="3434080"/>
            <a:ext cx="242824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3-6.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switch_eg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(–S 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&lt;-S -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Og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버전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switch_og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(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함수를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아래와 같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이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-S -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옵션으로 컴파일</a:t>
            </a:r>
            <a:endParaRPr lang="ko-KR" altLang="en-US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495" y="2899410"/>
            <a:ext cx="69532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3-6.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switch_eg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(–S 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&gt;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20621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현재 </a:t>
            </a:r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x = 10, y = 7 (%</a:t>
            </a:r>
            <a:r>
              <a:rPr lang="en-US" altLang="ko-KR" sz="1600" b="1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= 10, %</a:t>
            </a:r>
            <a:r>
              <a:rPr lang="en-US" altLang="ko-KR" sz="1600" b="1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= 7)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레지스터의 값을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 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-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 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y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수행 한 후 결괏값이 양수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(x&gt;y)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1,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결괏값이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음수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(y&gt;x)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반환한다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.)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jg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연산 결괏값이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일 때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x&gt;y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일 때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0x656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메모리 위치로 점프한다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현재는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x&gt;y (10&gt;7)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가 성립하므로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0x656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메모리 위치로 점프하게 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6960" y="62382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428" y="2477453"/>
            <a:ext cx="2317676" cy="22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2053" y="5280978"/>
            <a:ext cx="2085975" cy="84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b="62544"/>
          <a:stretch>
            <a:fillRect/>
          </a:stretch>
        </p:blipFill>
        <p:spPr bwMode="auto">
          <a:xfrm>
            <a:off x="3394075" y="4826539"/>
            <a:ext cx="4381588" cy="13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198880" y="2560320"/>
            <a:ext cx="221488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93440" y="5567680"/>
            <a:ext cx="221488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3-6.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switch_eg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–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-g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버전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 -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Og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-g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버전 컴파일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dirty="0" err="1" smtClean="0">
                <a:latin typeface="a시월구일1" pitchFamily="18" charset="-127"/>
                <a:ea typeface="a시월구일1" pitchFamily="18" charset="-127"/>
              </a:rPr>
              <a:t>가상머신에서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앞의 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switch_og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(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함수를 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아래와 같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이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–</a:t>
            </a:r>
            <a:r>
              <a:rPr lang="en-US" altLang="ko-KR" dirty="0" err="1" smtClean="0">
                <a:latin typeface="a시월구일1" pitchFamily="18" charset="-127"/>
                <a:ea typeface="a시월구일1" pitchFamily="18" charset="-127"/>
              </a:rPr>
              <a:t>Og</a:t>
            </a:r>
            <a:r>
              <a:rPr lang="en-US" altLang="ko-KR" dirty="0" smtClean="0">
                <a:latin typeface="a시월구일1" pitchFamily="18" charset="-127"/>
                <a:ea typeface="a시월구일1" pitchFamily="18" charset="-127"/>
              </a:rPr>
              <a:t> -g</a:t>
            </a:r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옵션으로 컴파일</a:t>
            </a:r>
            <a:endParaRPr lang="ko-KR" altLang="en-US" dirty="0" smtClean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0175" y="2951480"/>
            <a:ext cx="69532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&gt;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 = 10)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함수에서 리턴 할 값의 위치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y = 7)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뺀 후 결괏값을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존재하는 값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(x-y)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결괏값을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6960" y="62382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428" y="2477453"/>
            <a:ext cx="2317676" cy="22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178560" y="2926080"/>
            <a:ext cx="221488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4004" y="5211128"/>
            <a:ext cx="1331595" cy="9828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525" y="4392613"/>
            <a:ext cx="51625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3860800" y="4551680"/>
            <a:ext cx="221488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10000" y="5252720"/>
            <a:ext cx="227584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08173" y="4525010"/>
            <a:ext cx="10191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8940800" y="475488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a시월구일1" pitchFamily="18" charset="-127"/>
                <a:ea typeface="a시월구일1" pitchFamily="18" charset="-127"/>
              </a:rPr>
              <a:t>▲ 결과 출력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&lt;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23083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*</a:t>
            </a:r>
            <a:r>
              <a:rPr lang="ko-KR" altLang="en-US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이번엔 </a:t>
            </a:r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x = 7, y = 10 (%</a:t>
            </a:r>
            <a:r>
              <a:rPr lang="en-US" altLang="ko-KR" sz="1600" b="1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= 10, %</a:t>
            </a:r>
            <a:r>
              <a:rPr lang="en-US" altLang="ko-KR" sz="1600" b="1" dirty="0" err="1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b="1" dirty="0" smtClean="0">
                <a:solidFill>
                  <a:srgbClr val="7030A0"/>
                </a:solidFill>
                <a:latin typeface="a시월구일1" pitchFamily="18" charset="-127"/>
                <a:ea typeface="a시월구일1" pitchFamily="18" charset="-127"/>
              </a:rPr>
              <a:t> = 7)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레지스터의 값을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 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 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- 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 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y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수행 한 후 결괏값이 양수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(x&gt;y)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1,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결괏값이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 음수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(y&gt;x)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을 반환한다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.)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jg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cmp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연산 결괏값이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1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일 때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x&gt;y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일 때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0x656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메모리 위치로 점프한다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현재는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x&gt;y (7 &gt; 10)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이 성립하지 않으므로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0x64d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0x64f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메모리가 이동하게 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즉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, 0x656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메모리 구간을 거치지 않게 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6960" y="62382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428" y="2477453"/>
            <a:ext cx="2317676" cy="22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198880" y="2560320"/>
            <a:ext cx="221488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330" y="5217160"/>
            <a:ext cx="20955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9553" y="4979353"/>
            <a:ext cx="2466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4023360" y="5821680"/>
            <a:ext cx="233680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20194111</a:t>
            </a:r>
            <a:r>
              <a:rPr lang="ko-KR" altLang="en-US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최민규</a:t>
            </a:r>
            <a:r>
              <a:rPr lang="en-US" altLang="ko-KR" sz="20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 </a:t>
            </a:r>
            <a:r>
              <a:rPr lang="ko-KR" altLang="en-US" sz="2800" i="1" kern="0" dirty="0" smtClean="0">
                <a:solidFill>
                  <a:prstClr val="white"/>
                </a:solidFill>
                <a:latin typeface="a로케트" pitchFamily="18" charset="-127"/>
                <a:ea typeface="a로케트" pitchFamily="18" charset="-127"/>
              </a:rPr>
              <a:t>컴퓨터 구조</a:t>
            </a:r>
            <a:endParaRPr lang="en-US" altLang="ko-KR" sz="2800" i="1" kern="0" dirty="0">
              <a:solidFill>
                <a:prstClr val="white"/>
              </a:solidFill>
              <a:latin typeface="a로케트" pitchFamily="18" charset="-127"/>
              <a:ea typeface="a로케트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SUB TITLE :// 3-3.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absdiff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 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함수의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gdbgui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실행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(-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Og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 –g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옵션 컴파일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itchFamily="18" charset="-127"/>
                <a:ea typeface="a시월구일2" pitchFamily="18" charset="-127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시월구일2" pitchFamily="18" charset="-127"/>
              <a:ea typeface="a시월구일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7440" y="2042160"/>
            <a:ext cx="9966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&lt;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최적화 버전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gdbgui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 - </a:t>
            </a:r>
            <a:r>
              <a:rPr lang="en-US" altLang="ko-KR" b="1" dirty="0" err="1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absdiff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( ) 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어셈블리 코드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: x &lt; y</a:t>
            </a:r>
            <a:r>
              <a:rPr lang="ko-KR" altLang="en-US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인 경우</a:t>
            </a:r>
            <a:r>
              <a:rPr lang="en-US" altLang="ko-KR" b="1" dirty="0" smtClean="0">
                <a:ln w="3175">
                  <a:noFill/>
                </a:ln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&gt;</a:t>
            </a:r>
            <a:r>
              <a:rPr lang="en-US" altLang="ko-KR" dirty="0" smtClean="0">
                <a:solidFill>
                  <a:srgbClr val="FF0000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5360" y="2458720"/>
            <a:ext cx="752856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①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rsi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y = 10)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함수에서 리턴 할 값의 위치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로 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mov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연산한다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 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②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값에서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rdi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 (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지역 변수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x = 7)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값을 뺀 후 결괏값을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할당한다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  <a:p>
            <a:endParaRPr lang="en-US" altLang="ko-KR" sz="1600" dirty="0" smtClean="0">
              <a:latin typeface="a시월구일1" pitchFamily="18" charset="-127"/>
              <a:ea typeface="a시월구일1" pitchFamily="18" charset="-127"/>
            </a:endParaRPr>
          </a:p>
          <a:p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③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%</a:t>
            </a:r>
            <a:r>
              <a:rPr lang="en-US" altLang="ko-KR" sz="1600" dirty="0" err="1" smtClean="0">
                <a:latin typeface="a시월구일1" pitchFamily="18" charset="-127"/>
                <a:ea typeface="a시월구일1" pitchFamily="18" charset="-127"/>
              </a:rPr>
              <a:t>rax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에 존재하는 값 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(y-x)</a:t>
            </a:r>
            <a:r>
              <a:rPr lang="ko-KR" altLang="en-US" sz="1600" dirty="0" smtClean="0">
                <a:latin typeface="a시월구일1" pitchFamily="18" charset="-127"/>
                <a:ea typeface="a시월구일1" pitchFamily="18" charset="-127"/>
              </a:rPr>
              <a:t>의 결괏값을 </a:t>
            </a:r>
            <a:r>
              <a:rPr lang="ko-KR" altLang="en-US" sz="1600" dirty="0" err="1" smtClean="0">
                <a:latin typeface="a시월구일1" pitchFamily="18" charset="-127"/>
                <a:ea typeface="a시월구일1" pitchFamily="18" charset="-127"/>
              </a:rPr>
              <a:t>리턴한다</a:t>
            </a:r>
            <a:r>
              <a:rPr lang="en-US" altLang="ko-KR" sz="1600" dirty="0" smtClean="0">
                <a:latin typeface="a시월구일1" pitchFamily="18" charset="-127"/>
                <a:ea typeface="a시월구일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6960" y="62382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지역 변수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428" y="2477453"/>
            <a:ext cx="2317676" cy="22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4277360" y="628904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레지스터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8160" y="5354320"/>
            <a:ext cx="222504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시월구일1" pitchFamily="18" charset="-127"/>
                <a:ea typeface="a시월구일1" pitchFamily="18" charset="-127"/>
              </a:rPr>
              <a:t>▲ 결과 출력</a:t>
            </a:r>
            <a:endParaRPr lang="ko-KR" altLang="en-US" dirty="0">
              <a:latin typeface="a시월구일1" pitchFamily="18" charset="-127"/>
              <a:ea typeface="a시월구일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78560" y="3596640"/>
            <a:ext cx="2214880" cy="904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0508" y="5286374"/>
            <a:ext cx="1406645" cy="951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0208" y="4908868"/>
            <a:ext cx="24098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4226560" y="5770880"/>
            <a:ext cx="227584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65600" y="5110480"/>
            <a:ext cx="221488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3623" y="4952683"/>
            <a:ext cx="9810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431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3251</Words>
  <Application>Microsoft Office PowerPoint</Application>
  <PresentationFormat>사용자 지정</PresentationFormat>
  <Paragraphs>315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굴림</vt:lpstr>
      <vt:lpstr>Arial</vt:lpstr>
      <vt:lpstr>맑은 고딕</vt:lpstr>
      <vt:lpstr>Aharoni</vt:lpstr>
      <vt:lpstr>a로케트</vt:lpstr>
      <vt:lpstr>a타임머신</vt:lpstr>
      <vt:lpstr>a옛날사진관5</vt:lpstr>
      <vt:lpstr>a시월구일2</vt:lpstr>
      <vt:lpstr>a시월구일1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최민규</cp:lastModifiedBy>
  <cp:revision>277</cp:revision>
  <dcterms:created xsi:type="dcterms:W3CDTF">2019-02-08T07:37:09Z</dcterms:created>
  <dcterms:modified xsi:type="dcterms:W3CDTF">2020-10-12T17:33:48Z</dcterms:modified>
</cp:coreProperties>
</file>